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70" r:id="rId8"/>
    <p:sldId id="271" r:id="rId9"/>
    <p:sldId id="272" r:id="rId10"/>
    <p:sldId id="263" r:id="rId11"/>
    <p:sldId id="268" r:id="rId12"/>
    <p:sldId id="266" r:id="rId13"/>
    <p:sldId id="265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73" y="-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 рівень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3.3</c:v>
                </c:pt>
                <c:pt idx="1">
                  <c:v>3.8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 рівень 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2.6</c:v>
                </c:pt>
                <c:pt idx="2">
                  <c:v>2.7</c:v>
                </c:pt>
                <c:pt idx="3">
                  <c:v>3.4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Достатній рівень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3.3</c:v>
                </c:pt>
                <c:pt idx="2">
                  <c:v>3.5</c:v>
                </c:pt>
                <c:pt idx="3">
                  <c:v>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83712"/>
        <c:axId val="24485248"/>
      </c:lineChart>
      <c:catAx>
        <c:axId val="2448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24485248"/>
        <c:crosses val="autoZero"/>
        <c:auto val="1"/>
        <c:lblAlgn val="ctr"/>
        <c:lblOffset val="100"/>
        <c:noMultiLvlLbl val="0"/>
      </c:catAx>
      <c:valAx>
        <c:axId val="2448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244837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uk-UA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02756-FEA3-4138-989C-9ED94DAC7BCC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uk-UA"/>
        </a:p>
      </dgm:t>
    </dgm:pt>
    <dgm:pt modelId="{85EC13D2-CFD9-48EE-A953-58E7ED4DA273}">
      <dgm:prSet phldrT="[Текст]" custT="1"/>
      <dgm:spPr/>
      <dgm:t>
        <a:bodyPr/>
        <a:lstStyle/>
        <a:p>
          <a:r>
            <a:rPr lang="uk-UA" sz="2000" b="1" dirty="0" smtClean="0"/>
            <a:t>Необхідність адаптації підростаючого покоління  до сучасних умов життя</a:t>
          </a:r>
          <a:endParaRPr lang="uk-UA" sz="2000" b="1" dirty="0"/>
        </a:p>
      </dgm:t>
    </dgm:pt>
    <dgm:pt modelId="{03D2A335-DAF9-4C34-9047-206639F6E4C0}" type="parTrans" cxnId="{6C043B36-3F1B-4AC0-A6BB-9BE889EF79C8}">
      <dgm:prSet/>
      <dgm:spPr/>
      <dgm:t>
        <a:bodyPr/>
        <a:lstStyle/>
        <a:p>
          <a:endParaRPr lang="uk-UA"/>
        </a:p>
      </dgm:t>
    </dgm:pt>
    <dgm:pt modelId="{2F23BC8A-C28A-49B3-A66A-348E53C657CF}" type="sibTrans" cxnId="{6C043B36-3F1B-4AC0-A6BB-9BE889EF79C8}">
      <dgm:prSet/>
      <dgm:spPr/>
      <dgm:t>
        <a:bodyPr/>
        <a:lstStyle/>
        <a:p>
          <a:endParaRPr lang="uk-UA"/>
        </a:p>
      </dgm:t>
    </dgm:pt>
    <dgm:pt modelId="{C1716C21-C907-4AC4-BCF3-4ED1DFB2E49B}">
      <dgm:prSet phldrT="[Текст]" custT="1"/>
      <dgm:spPr/>
      <dgm:t>
        <a:bodyPr/>
        <a:lstStyle/>
        <a:p>
          <a:pPr algn="ctr"/>
          <a:r>
            <a:rPr lang="uk-UA" sz="2000" b="1" i="0" dirty="0" smtClean="0"/>
            <a:t>Підвищення значення міжнародного спілкування </a:t>
          </a:r>
          <a:endParaRPr lang="uk-UA" sz="2000" b="1" i="0" dirty="0"/>
        </a:p>
      </dgm:t>
    </dgm:pt>
    <dgm:pt modelId="{242B2055-92DE-4300-A000-5C30A8334A5F}" type="parTrans" cxnId="{170E51DC-DFE0-4F22-A590-F1EA2FF022CF}">
      <dgm:prSet/>
      <dgm:spPr/>
      <dgm:t>
        <a:bodyPr/>
        <a:lstStyle/>
        <a:p>
          <a:endParaRPr lang="uk-UA"/>
        </a:p>
      </dgm:t>
    </dgm:pt>
    <dgm:pt modelId="{F842E61B-FC7B-4D30-81C0-0712848D4C56}" type="sibTrans" cxnId="{170E51DC-DFE0-4F22-A590-F1EA2FF022CF}">
      <dgm:prSet/>
      <dgm:spPr/>
      <dgm:t>
        <a:bodyPr/>
        <a:lstStyle/>
        <a:p>
          <a:endParaRPr lang="uk-UA"/>
        </a:p>
      </dgm:t>
    </dgm:pt>
    <dgm:pt modelId="{0A5E50F2-1A3E-4918-B890-9BA3C90D9A41}">
      <dgm:prSet phldrT="[Текст]" custT="1"/>
      <dgm:spPr/>
      <dgm:t>
        <a:bodyPr/>
        <a:lstStyle/>
        <a:p>
          <a:pPr algn="ctr"/>
          <a:r>
            <a:rPr lang="uk-UA" sz="2000" b="1" dirty="0" smtClean="0"/>
            <a:t>Потреба в стимулюванні пізнавальної активності учнів</a:t>
          </a:r>
          <a:endParaRPr lang="uk-UA" sz="2000" b="1" dirty="0"/>
        </a:p>
      </dgm:t>
    </dgm:pt>
    <dgm:pt modelId="{37BEDA9C-7F8E-42AD-81BC-A2199F48ECFD}" type="parTrans" cxnId="{9A760BFA-C26B-4201-8B86-98C0C571373D}">
      <dgm:prSet/>
      <dgm:spPr/>
      <dgm:t>
        <a:bodyPr/>
        <a:lstStyle/>
        <a:p>
          <a:endParaRPr lang="uk-UA"/>
        </a:p>
      </dgm:t>
    </dgm:pt>
    <dgm:pt modelId="{96510F3A-69DA-4F66-8905-7828D26A88EB}" type="sibTrans" cxnId="{9A760BFA-C26B-4201-8B86-98C0C571373D}">
      <dgm:prSet/>
      <dgm:spPr/>
      <dgm:t>
        <a:bodyPr/>
        <a:lstStyle/>
        <a:p>
          <a:endParaRPr lang="uk-UA"/>
        </a:p>
      </dgm:t>
    </dgm:pt>
    <dgm:pt modelId="{4A6BA02F-46AF-4B6C-914A-25B48DC81767}">
      <dgm:prSet phldrT="[Текст]" custT="1"/>
      <dgm:spPr/>
      <dgm:t>
        <a:bodyPr/>
        <a:lstStyle/>
        <a:p>
          <a:pPr algn="ctr"/>
          <a:r>
            <a:rPr lang="uk-UA" sz="2000" b="1" dirty="0" smtClean="0"/>
            <a:t>Важливість забезпечення самостійного пошуку школярами рішень проблеми, що виникають під час спілкування</a:t>
          </a:r>
          <a:endParaRPr lang="uk-UA" sz="2000" b="1" dirty="0"/>
        </a:p>
      </dgm:t>
    </dgm:pt>
    <dgm:pt modelId="{634DE038-54BA-4545-9BFE-89100D934120}" type="parTrans" cxnId="{9929FF2E-A327-4947-A794-FD8CD174A36D}">
      <dgm:prSet/>
      <dgm:spPr/>
      <dgm:t>
        <a:bodyPr/>
        <a:lstStyle/>
        <a:p>
          <a:endParaRPr lang="uk-UA"/>
        </a:p>
      </dgm:t>
    </dgm:pt>
    <dgm:pt modelId="{1AFC2F3D-E80B-4B61-8D02-CDF1311555EF}" type="sibTrans" cxnId="{9929FF2E-A327-4947-A794-FD8CD174A36D}">
      <dgm:prSet/>
      <dgm:spPr/>
      <dgm:t>
        <a:bodyPr/>
        <a:lstStyle/>
        <a:p>
          <a:endParaRPr lang="uk-UA"/>
        </a:p>
      </dgm:t>
    </dgm:pt>
    <dgm:pt modelId="{43B1E4D3-2D9D-4DA8-96CD-442581537283}" type="pres">
      <dgm:prSet presAssocID="{5C802756-FEA3-4138-989C-9ED94DAC7B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73A55CB-BB9E-43F9-B29A-D3881F1A3768}" type="pres">
      <dgm:prSet presAssocID="{85EC13D2-CFD9-48EE-A953-58E7ED4DA273}" presName="parentLin" presStyleCnt="0"/>
      <dgm:spPr/>
    </dgm:pt>
    <dgm:pt modelId="{AED7254A-CB29-44D0-A236-6C0A62ABA4DB}" type="pres">
      <dgm:prSet presAssocID="{85EC13D2-CFD9-48EE-A953-58E7ED4DA273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B4BE150F-294A-4DFB-BA54-B5ACCDCC0494}" type="pres">
      <dgm:prSet presAssocID="{85EC13D2-CFD9-48EE-A953-58E7ED4DA273}" presName="parentText" presStyleLbl="node1" presStyleIdx="0" presStyleCnt="4" custScaleX="142857" custScaleY="42080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8071D8-5B71-43C3-807C-B63F5989D57B}" type="pres">
      <dgm:prSet presAssocID="{85EC13D2-CFD9-48EE-A953-58E7ED4DA273}" presName="negativeSpace" presStyleCnt="0"/>
      <dgm:spPr/>
    </dgm:pt>
    <dgm:pt modelId="{7A50363D-6B76-409C-A9DE-8F454818A84C}" type="pres">
      <dgm:prSet presAssocID="{85EC13D2-CFD9-48EE-A953-58E7ED4DA273}" presName="childText" presStyleLbl="conFgAcc1" presStyleIdx="0" presStyleCnt="4">
        <dgm:presLayoutVars>
          <dgm:bulletEnabled val="1"/>
        </dgm:presLayoutVars>
      </dgm:prSet>
      <dgm:spPr/>
    </dgm:pt>
    <dgm:pt modelId="{B7793805-3BA8-4ECB-B4F9-3ED163B9D953}" type="pres">
      <dgm:prSet presAssocID="{2F23BC8A-C28A-49B3-A66A-348E53C657CF}" presName="spaceBetweenRectangles" presStyleCnt="0"/>
      <dgm:spPr/>
    </dgm:pt>
    <dgm:pt modelId="{A62902D6-45AC-4FD8-BD6E-954471185747}" type="pres">
      <dgm:prSet presAssocID="{C1716C21-C907-4AC4-BCF3-4ED1DFB2E49B}" presName="parentLin" presStyleCnt="0"/>
      <dgm:spPr/>
    </dgm:pt>
    <dgm:pt modelId="{211CAEF9-EE48-4288-85E1-034C186E7107}" type="pres">
      <dgm:prSet presAssocID="{C1716C21-C907-4AC4-BCF3-4ED1DFB2E49B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B064F017-8D4C-4294-8CF9-3FC8451DDB82}" type="pres">
      <dgm:prSet presAssocID="{C1716C21-C907-4AC4-BCF3-4ED1DFB2E49B}" presName="parentText" presStyleLbl="node1" presStyleIdx="1" presStyleCnt="4" custScaleX="142857" custScaleY="30257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25FFE1-BBC7-470E-BCCE-EE82EB9A88AF}" type="pres">
      <dgm:prSet presAssocID="{C1716C21-C907-4AC4-BCF3-4ED1DFB2E49B}" presName="negativeSpace" presStyleCnt="0"/>
      <dgm:spPr/>
    </dgm:pt>
    <dgm:pt modelId="{913E79C0-FEC9-4DBF-A4B3-46CCF2E30EE9}" type="pres">
      <dgm:prSet presAssocID="{C1716C21-C907-4AC4-BCF3-4ED1DFB2E49B}" presName="childText" presStyleLbl="conFgAcc1" presStyleIdx="1" presStyleCnt="4">
        <dgm:presLayoutVars>
          <dgm:bulletEnabled val="1"/>
        </dgm:presLayoutVars>
      </dgm:prSet>
      <dgm:spPr/>
    </dgm:pt>
    <dgm:pt modelId="{94B844FA-20AA-45DE-B525-D5530195C7C2}" type="pres">
      <dgm:prSet presAssocID="{F842E61B-FC7B-4D30-81C0-0712848D4C56}" presName="spaceBetweenRectangles" presStyleCnt="0"/>
      <dgm:spPr/>
    </dgm:pt>
    <dgm:pt modelId="{D4667945-0E27-4216-A586-2FF71721FA72}" type="pres">
      <dgm:prSet presAssocID="{0A5E50F2-1A3E-4918-B890-9BA3C90D9A41}" presName="parentLin" presStyleCnt="0"/>
      <dgm:spPr/>
    </dgm:pt>
    <dgm:pt modelId="{0AD057BD-EDCF-46C8-BC53-4F01E6A2D1D4}" type="pres">
      <dgm:prSet presAssocID="{0A5E50F2-1A3E-4918-B890-9BA3C90D9A41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F13D6B03-C1D9-4403-A778-7576F4868503}" type="pres">
      <dgm:prSet presAssocID="{0A5E50F2-1A3E-4918-B890-9BA3C90D9A41}" presName="parentText" presStyleLbl="node1" presStyleIdx="2" presStyleCnt="4" custScaleX="138187" custScaleY="339928" custLinFactNeighborX="28167" custLinFactNeighborY="313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159F2D-C287-42AC-8620-981FBA43F29B}" type="pres">
      <dgm:prSet presAssocID="{0A5E50F2-1A3E-4918-B890-9BA3C90D9A41}" presName="negativeSpace" presStyleCnt="0"/>
      <dgm:spPr/>
    </dgm:pt>
    <dgm:pt modelId="{1B1EFDC2-06A5-4440-8CA0-E1F5CC3DCDE6}" type="pres">
      <dgm:prSet presAssocID="{0A5E50F2-1A3E-4918-B890-9BA3C90D9A41}" presName="childText" presStyleLbl="conFgAcc1" presStyleIdx="2" presStyleCnt="4">
        <dgm:presLayoutVars>
          <dgm:bulletEnabled val="1"/>
        </dgm:presLayoutVars>
      </dgm:prSet>
      <dgm:spPr/>
    </dgm:pt>
    <dgm:pt modelId="{AAD4B1C5-6C3C-463E-8B9A-42FAC82E2A1A}" type="pres">
      <dgm:prSet presAssocID="{96510F3A-69DA-4F66-8905-7828D26A88EB}" presName="spaceBetweenRectangles" presStyleCnt="0"/>
      <dgm:spPr/>
    </dgm:pt>
    <dgm:pt modelId="{1A97647C-4B0C-4D3C-A415-441B659C7C22}" type="pres">
      <dgm:prSet presAssocID="{4A6BA02F-46AF-4B6C-914A-25B48DC81767}" presName="parentLin" presStyleCnt="0"/>
      <dgm:spPr/>
    </dgm:pt>
    <dgm:pt modelId="{10315D34-5FCF-415C-8D7B-5A29F4AAF47B}" type="pres">
      <dgm:prSet presAssocID="{4A6BA02F-46AF-4B6C-914A-25B48DC81767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CA3F9BA0-5D34-42D2-B481-4B8D773C4A8D}" type="pres">
      <dgm:prSet presAssocID="{4A6BA02F-46AF-4B6C-914A-25B48DC81767}" presName="parentText" presStyleLbl="node1" presStyleIdx="3" presStyleCnt="4" custScaleX="142857" custScaleY="56129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C01675-7EDA-40F1-92D7-CB911E442A99}" type="pres">
      <dgm:prSet presAssocID="{4A6BA02F-46AF-4B6C-914A-25B48DC81767}" presName="negativeSpace" presStyleCnt="0"/>
      <dgm:spPr/>
    </dgm:pt>
    <dgm:pt modelId="{7CEAE66F-BD9F-4CDF-8634-CAF30F7EAA09}" type="pres">
      <dgm:prSet presAssocID="{4A6BA02F-46AF-4B6C-914A-25B48DC8176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8309225-28C6-4083-984F-5034DB0C549A}" type="presOf" srcId="{85EC13D2-CFD9-48EE-A953-58E7ED4DA273}" destId="{AED7254A-CB29-44D0-A236-6C0A62ABA4DB}" srcOrd="0" destOrd="0" presId="urn:microsoft.com/office/officeart/2005/8/layout/list1"/>
    <dgm:cxn modelId="{5E97676C-2830-4A50-A436-E6F474B5AC90}" type="presOf" srcId="{4A6BA02F-46AF-4B6C-914A-25B48DC81767}" destId="{CA3F9BA0-5D34-42D2-B481-4B8D773C4A8D}" srcOrd="1" destOrd="0" presId="urn:microsoft.com/office/officeart/2005/8/layout/list1"/>
    <dgm:cxn modelId="{170E51DC-DFE0-4F22-A590-F1EA2FF022CF}" srcId="{5C802756-FEA3-4138-989C-9ED94DAC7BCC}" destId="{C1716C21-C907-4AC4-BCF3-4ED1DFB2E49B}" srcOrd="1" destOrd="0" parTransId="{242B2055-92DE-4300-A000-5C30A8334A5F}" sibTransId="{F842E61B-FC7B-4D30-81C0-0712848D4C56}"/>
    <dgm:cxn modelId="{FADC1A9C-BFD9-42D4-B729-BE2B33DB786E}" type="presOf" srcId="{0A5E50F2-1A3E-4918-B890-9BA3C90D9A41}" destId="{0AD057BD-EDCF-46C8-BC53-4F01E6A2D1D4}" srcOrd="0" destOrd="0" presId="urn:microsoft.com/office/officeart/2005/8/layout/list1"/>
    <dgm:cxn modelId="{FA48CE50-E733-46A8-9B5C-2A595137FB2C}" type="presOf" srcId="{0A5E50F2-1A3E-4918-B890-9BA3C90D9A41}" destId="{F13D6B03-C1D9-4403-A778-7576F4868503}" srcOrd="1" destOrd="0" presId="urn:microsoft.com/office/officeart/2005/8/layout/list1"/>
    <dgm:cxn modelId="{85603EB5-6125-48F8-A8AC-60388CA43D1A}" type="presOf" srcId="{85EC13D2-CFD9-48EE-A953-58E7ED4DA273}" destId="{B4BE150F-294A-4DFB-BA54-B5ACCDCC0494}" srcOrd="1" destOrd="0" presId="urn:microsoft.com/office/officeart/2005/8/layout/list1"/>
    <dgm:cxn modelId="{CB36B620-A5C4-410A-9547-95DB9692B673}" type="presOf" srcId="{C1716C21-C907-4AC4-BCF3-4ED1DFB2E49B}" destId="{211CAEF9-EE48-4288-85E1-034C186E7107}" srcOrd="0" destOrd="0" presId="urn:microsoft.com/office/officeart/2005/8/layout/list1"/>
    <dgm:cxn modelId="{9929FF2E-A327-4947-A794-FD8CD174A36D}" srcId="{5C802756-FEA3-4138-989C-9ED94DAC7BCC}" destId="{4A6BA02F-46AF-4B6C-914A-25B48DC81767}" srcOrd="3" destOrd="0" parTransId="{634DE038-54BA-4545-9BFE-89100D934120}" sibTransId="{1AFC2F3D-E80B-4B61-8D02-CDF1311555EF}"/>
    <dgm:cxn modelId="{9A760BFA-C26B-4201-8B86-98C0C571373D}" srcId="{5C802756-FEA3-4138-989C-9ED94DAC7BCC}" destId="{0A5E50F2-1A3E-4918-B890-9BA3C90D9A41}" srcOrd="2" destOrd="0" parTransId="{37BEDA9C-7F8E-42AD-81BC-A2199F48ECFD}" sibTransId="{96510F3A-69DA-4F66-8905-7828D26A88EB}"/>
    <dgm:cxn modelId="{9F9603C0-D37C-474D-8DD7-1029CA87495B}" type="presOf" srcId="{4A6BA02F-46AF-4B6C-914A-25B48DC81767}" destId="{10315D34-5FCF-415C-8D7B-5A29F4AAF47B}" srcOrd="0" destOrd="0" presId="urn:microsoft.com/office/officeart/2005/8/layout/list1"/>
    <dgm:cxn modelId="{64A5B10A-8DD5-49B7-9050-D7E2903D7E98}" type="presOf" srcId="{C1716C21-C907-4AC4-BCF3-4ED1DFB2E49B}" destId="{B064F017-8D4C-4294-8CF9-3FC8451DDB82}" srcOrd="1" destOrd="0" presId="urn:microsoft.com/office/officeart/2005/8/layout/list1"/>
    <dgm:cxn modelId="{6C043B36-3F1B-4AC0-A6BB-9BE889EF79C8}" srcId="{5C802756-FEA3-4138-989C-9ED94DAC7BCC}" destId="{85EC13D2-CFD9-48EE-A953-58E7ED4DA273}" srcOrd="0" destOrd="0" parTransId="{03D2A335-DAF9-4C34-9047-206639F6E4C0}" sibTransId="{2F23BC8A-C28A-49B3-A66A-348E53C657CF}"/>
    <dgm:cxn modelId="{7B69DCB8-45D0-4B51-BA13-0DEF49667DF7}" type="presOf" srcId="{5C802756-FEA3-4138-989C-9ED94DAC7BCC}" destId="{43B1E4D3-2D9D-4DA8-96CD-442581537283}" srcOrd="0" destOrd="0" presId="urn:microsoft.com/office/officeart/2005/8/layout/list1"/>
    <dgm:cxn modelId="{4ED0CC4B-6282-43C0-B456-65899B8D0D1B}" type="presParOf" srcId="{43B1E4D3-2D9D-4DA8-96CD-442581537283}" destId="{D73A55CB-BB9E-43F9-B29A-D3881F1A3768}" srcOrd="0" destOrd="0" presId="urn:microsoft.com/office/officeart/2005/8/layout/list1"/>
    <dgm:cxn modelId="{A5443E32-D4E1-4889-9333-30CD93AADD56}" type="presParOf" srcId="{D73A55CB-BB9E-43F9-B29A-D3881F1A3768}" destId="{AED7254A-CB29-44D0-A236-6C0A62ABA4DB}" srcOrd="0" destOrd="0" presId="urn:microsoft.com/office/officeart/2005/8/layout/list1"/>
    <dgm:cxn modelId="{64265BB4-C1D0-4704-9A66-EE6A164B2FDB}" type="presParOf" srcId="{D73A55CB-BB9E-43F9-B29A-D3881F1A3768}" destId="{B4BE150F-294A-4DFB-BA54-B5ACCDCC0494}" srcOrd="1" destOrd="0" presId="urn:microsoft.com/office/officeart/2005/8/layout/list1"/>
    <dgm:cxn modelId="{4F73DF07-9EDA-402A-B0A0-B8BA67C9FEEE}" type="presParOf" srcId="{43B1E4D3-2D9D-4DA8-96CD-442581537283}" destId="{F88071D8-5B71-43C3-807C-B63F5989D57B}" srcOrd="1" destOrd="0" presId="urn:microsoft.com/office/officeart/2005/8/layout/list1"/>
    <dgm:cxn modelId="{ECD30624-0E48-4D59-844E-8694B40FD55E}" type="presParOf" srcId="{43B1E4D3-2D9D-4DA8-96CD-442581537283}" destId="{7A50363D-6B76-409C-A9DE-8F454818A84C}" srcOrd="2" destOrd="0" presId="urn:microsoft.com/office/officeart/2005/8/layout/list1"/>
    <dgm:cxn modelId="{9A179E5C-08B5-4627-BB0F-7FCA774FA0F4}" type="presParOf" srcId="{43B1E4D3-2D9D-4DA8-96CD-442581537283}" destId="{B7793805-3BA8-4ECB-B4F9-3ED163B9D953}" srcOrd="3" destOrd="0" presId="urn:microsoft.com/office/officeart/2005/8/layout/list1"/>
    <dgm:cxn modelId="{EAC8487C-0195-4094-AE76-94151FC3CD2C}" type="presParOf" srcId="{43B1E4D3-2D9D-4DA8-96CD-442581537283}" destId="{A62902D6-45AC-4FD8-BD6E-954471185747}" srcOrd="4" destOrd="0" presId="urn:microsoft.com/office/officeart/2005/8/layout/list1"/>
    <dgm:cxn modelId="{83EBFFA6-D71F-40B6-8DAE-D47BCF30486D}" type="presParOf" srcId="{A62902D6-45AC-4FD8-BD6E-954471185747}" destId="{211CAEF9-EE48-4288-85E1-034C186E7107}" srcOrd="0" destOrd="0" presId="urn:microsoft.com/office/officeart/2005/8/layout/list1"/>
    <dgm:cxn modelId="{09B8AEBD-5167-43F3-A90D-3A3D9CE35BCB}" type="presParOf" srcId="{A62902D6-45AC-4FD8-BD6E-954471185747}" destId="{B064F017-8D4C-4294-8CF9-3FC8451DDB82}" srcOrd="1" destOrd="0" presId="urn:microsoft.com/office/officeart/2005/8/layout/list1"/>
    <dgm:cxn modelId="{D7BE04BE-5E36-4234-889E-8A8267689D26}" type="presParOf" srcId="{43B1E4D3-2D9D-4DA8-96CD-442581537283}" destId="{AD25FFE1-BBC7-470E-BCCE-EE82EB9A88AF}" srcOrd="5" destOrd="0" presId="urn:microsoft.com/office/officeart/2005/8/layout/list1"/>
    <dgm:cxn modelId="{C7412031-4A74-4223-8DD8-14C31B59ED49}" type="presParOf" srcId="{43B1E4D3-2D9D-4DA8-96CD-442581537283}" destId="{913E79C0-FEC9-4DBF-A4B3-46CCF2E30EE9}" srcOrd="6" destOrd="0" presId="urn:microsoft.com/office/officeart/2005/8/layout/list1"/>
    <dgm:cxn modelId="{ED31520F-DB82-4FEB-8A8E-E1A2237A1A53}" type="presParOf" srcId="{43B1E4D3-2D9D-4DA8-96CD-442581537283}" destId="{94B844FA-20AA-45DE-B525-D5530195C7C2}" srcOrd="7" destOrd="0" presId="urn:microsoft.com/office/officeart/2005/8/layout/list1"/>
    <dgm:cxn modelId="{92B06041-649D-42FF-857B-BEE18AA24EE6}" type="presParOf" srcId="{43B1E4D3-2D9D-4DA8-96CD-442581537283}" destId="{D4667945-0E27-4216-A586-2FF71721FA72}" srcOrd="8" destOrd="0" presId="urn:microsoft.com/office/officeart/2005/8/layout/list1"/>
    <dgm:cxn modelId="{1EF8BBBE-75BD-4779-AC76-E4C6A696CF84}" type="presParOf" srcId="{D4667945-0E27-4216-A586-2FF71721FA72}" destId="{0AD057BD-EDCF-46C8-BC53-4F01E6A2D1D4}" srcOrd="0" destOrd="0" presId="urn:microsoft.com/office/officeart/2005/8/layout/list1"/>
    <dgm:cxn modelId="{33D8E016-62B8-4D54-BABA-EF38297107A5}" type="presParOf" srcId="{D4667945-0E27-4216-A586-2FF71721FA72}" destId="{F13D6B03-C1D9-4403-A778-7576F4868503}" srcOrd="1" destOrd="0" presId="urn:microsoft.com/office/officeart/2005/8/layout/list1"/>
    <dgm:cxn modelId="{5223FFC5-0F15-40E7-BCA6-5FF3CD9FB223}" type="presParOf" srcId="{43B1E4D3-2D9D-4DA8-96CD-442581537283}" destId="{33159F2D-C287-42AC-8620-981FBA43F29B}" srcOrd="9" destOrd="0" presId="urn:microsoft.com/office/officeart/2005/8/layout/list1"/>
    <dgm:cxn modelId="{A6315830-B083-49B6-80CF-E65913FABDCD}" type="presParOf" srcId="{43B1E4D3-2D9D-4DA8-96CD-442581537283}" destId="{1B1EFDC2-06A5-4440-8CA0-E1F5CC3DCDE6}" srcOrd="10" destOrd="0" presId="urn:microsoft.com/office/officeart/2005/8/layout/list1"/>
    <dgm:cxn modelId="{E18EFB5B-51E7-4A8F-82B6-0E87B9D8E6B6}" type="presParOf" srcId="{43B1E4D3-2D9D-4DA8-96CD-442581537283}" destId="{AAD4B1C5-6C3C-463E-8B9A-42FAC82E2A1A}" srcOrd="11" destOrd="0" presId="urn:microsoft.com/office/officeart/2005/8/layout/list1"/>
    <dgm:cxn modelId="{0FCAAE80-DC94-4EE5-BE7D-8B3514FF5ADB}" type="presParOf" srcId="{43B1E4D3-2D9D-4DA8-96CD-442581537283}" destId="{1A97647C-4B0C-4D3C-A415-441B659C7C22}" srcOrd="12" destOrd="0" presId="urn:microsoft.com/office/officeart/2005/8/layout/list1"/>
    <dgm:cxn modelId="{90BD5554-AF95-41EA-B134-D75B7F76827A}" type="presParOf" srcId="{1A97647C-4B0C-4D3C-A415-441B659C7C22}" destId="{10315D34-5FCF-415C-8D7B-5A29F4AAF47B}" srcOrd="0" destOrd="0" presId="urn:microsoft.com/office/officeart/2005/8/layout/list1"/>
    <dgm:cxn modelId="{C1067D86-9533-4BC5-8360-1478603A3F3D}" type="presParOf" srcId="{1A97647C-4B0C-4D3C-A415-441B659C7C22}" destId="{CA3F9BA0-5D34-42D2-B481-4B8D773C4A8D}" srcOrd="1" destOrd="0" presId="urn:microsoft.com/office/officeart/2005/8/layout/list1"/>
    <dgm:cxn modelId="{2855A9AF-2E32-4EFE-819B-C2422B01D267}" type="presParOf" srcId="{43B1E4D3-2D9D-4DA8-96CD-442581537283}" destId="{E7C01675-7EDA-40F1-92D7-CB911E442A99}" srcOrd="13" destOrd="0" presId="urn:microsoft.com/office/officeart/2005/8/layout/list1"/>
    <dgm:cxn modelId="{51614F8B-E617-42A8-9E57-3EE5433AEA44}" type="presParOf" srcId="{43B1E4D3-2D9D-4DA8-96CD-442581537283}" destId="{7CEAE66F-BD9F-4CDF-8634-CAF30F7EAA0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0363D-6B76-409C-A9DE-8F454818A84C}">
      <dsp:nvSpPr>
        <dsp:cNvPr id="0" name=""/>
        <dsp:cNvSpPr/>
      </dsp:nvSpPr>
      <dsp:spPr>
        <a:xfrm>
          <a:off x="0" y="882856"/>
          <a:ext cx="684076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E150F-294A-4DFB-BA54-B5ACCDCC0494}">
      <dsp:nvSpPr>
        <dsp:cNvPr id="0" name=""/>
        <dsp:cNvSpPr/>
      </dsp:nvSpPr>
      <dsp:spPr>
        <a:xfrm>
          <a:off x="325670" y="7167"/>
          <a:ext cx="6513412" cy="9937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Необхідність адаптації підростаючого покоління  до сучасних умов життя</a:t>
          </a:r>
          <a:endParaRPr lang="uk-UA" sz="2000" b="1" kern="1200" dirty="0"/>
        </a:p>
      </dsp:txBody>
      <dsp:txXfrm>
        <a:off x="374182" y="55679"/>
        <a:ext cx="6416388" cy="896744"/>
      </dsp:txXfrm>
    </dsp:sp>
    <dsp:sp modelId="{913E79C0-FEC9-4DBF-A4B3-46CCF2E30EE9}">
      <dsp:nvSpPr>
        <dsp:cNvPr id="0" name=""/>
        <dsp:cNvSpPr/>
      </dsp:nvSpPr>
      <dsp:spPr>
        <a:xfrm>
          <a:off x="0" y="1724137"/>
          <a:ext cx="684076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4F017-8D4C-4294-8CF9-3FC8451DDB82}">
      <dsp:nvSpPr>
        <dsp:cNvPr id="0" name=""/>
        <dsp:cNvSpPr/>
      </dsp:nvSpPr>
      <dsp:spPr>
        <a:xfrm>
          <a:off x="325670" y="1127656"/>
          <a:ext cx="6513412" cy="71456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/>
            <a:t>Підвищення значення міжнародного спілкування </a:t>
          </a:r>
          <a:endParaRPr lang="uk-UA" sz="2000" b="1" i="0" kern="1200" dirty="0"/>
        </a:p>
      </dsp:txBody>
      <dsp:txXfrm>
        <a:off x="360552" y="1162538"/>
        <a:ext cx="6443648" cy="644797"/>
      </dsp:txXfrm>
    </dsp:sp>
    <dsp:sp modelId="{1B1EFDC2-06A5-4440-8CA0-E1F5CC3DCDE6}">
      <dsp:nvSpPr>
        <dsp:cNvPr id="0" name=""/>
        <dsp:cNvSpPr/>
      </dsp:nvSpPr>
      <dsp:spPr>
        <a:xfrm>
          <a:off x="0" y="2653631"/>
          <a:ext cx="684076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D6B03-C1D9-4403-A778-7576F4868503}">
      <dsp:nvSpPr>
        <dsp:cNvPr id="0" name=""/>
        <dsp:cNvSpPr/>
      </dsp:nvSpPr>
      <dsp:spPr>
        <a:xfrm>
          <a:off x="339948" y="1976331"/>
          <a:ext cx="6500811" cy="80277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Потреба в стимулюванні пізнавальної активності учнів</a:t>
          </a:r>
          <a:endParaRPr lang="uk-UA" sz="2000" b="1" kern="1200" dirty="0"/>
        </a:p>
      </dsp:txBody>
      <dsp:txXfrm>
        <a:off x="379136" y="2015519"/>
        <a:ext cx="6422435" cy="724397"/>
      </dsp:txXfrm>
    </dsp:sp>
    <dsp:sp modelId="{7CEAE66F-BD9F-4CDF-8634-CAF30F7EAA09}">
      <dsp:nvSpPr>
        <dsp:cNvPr id="0" name=""/>
        <dsp:cNvSpPr/>
      </dsp:nvSpPr>
      <dsp:spPr>
        <a:xfrm>
          <a:off x="0" y="4105903"/>
          <a:ext cx="684076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F9BA0-5D34-42D2-B481-4B8D773C4A8D}">
      <dsp:nvSpPr>
        <dsp:cNvPr id="0" name=""/>
        <dsp:cNvSpPr/>
      </dsp:nvSpPr>
      <dsp:spPr>
        <a:xfrm>
          <a:off x="325670" y="2898431"/>
          <a:ext cx="6513412" cy="13255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Важливість забезпечення самостійного пошуку школярами рішень проблеми, що виникають під час спілкування</a:t>
          </a:r>
          <a:endParaRPr lang="uk-UA" sz="2000" b="1" kern="1200" dirty="0"/>
        </a:p>
      </dsp:txBody>
      <dsp:txXfrm>
        <a:off x="390378" y="2963139"/>
        <a:ext cx="6383996" cy="1196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8AD9-E895-407F-8901-01B5741E5FE9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1BF8-6D66-4B24-9851-CD8AD6163E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43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8AD9-E895-407F-8901-01B5741E5FE9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1BF8-6D66-4B24-9851-CD8AD6163E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1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8AD9-E895-407F-8901-01B5741E5FE9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1BF8-6D66-4B24-9851-CD8AD6163E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2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8AD9-E895-407F-8901-01B5741E5FE9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1BF8-6D66-4B24-9851-CD8AD6163E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87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8AD9-E895-407F-8901-01B5741E5FE9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1BF8-6D66-4B24-9851-CD8AD6163E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19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8AD9-E895-407F-8901-01B5741E5FE9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1BF8-6D66-4B24-9851-CD8AD6163E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9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8AD9-E895-407F-8901-01B5741E5FE9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1BF8-6D66-4B24-9851-CD8AD6163E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24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8AD9-E895-407F-8901-01B5741E5FE9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1BF8-6D66-4B24-9851-CD8AD6163E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98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8AD9-E895-407F-8901-01B5741E5FE9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1BF8-6D66-4B24-9851-CD8AD6163E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3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8AD9-E895-407F-8901-01B5741E5FE9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1BF8-6D66-4B24-9851-CD8AD6163E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8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8AD9-E895-407F-8901-01B5741E5FE9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1BF8-6D66-4B24-9851-CD8AD6163E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31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78AD9-E895-407F-8901-01B5741E5FE9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C1BF8-6D66-4B24-9851-CD8AD6163E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6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5184576" cy="32403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Вчитель року 2016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33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692696"/>
            <a:ext cx="6624736" cy="79208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Форми рольових ігор</a:t>
            </a:r>
            <a:endParaRPr lang="uk-UA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650181"/>
            <a:ext cx="40324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інтерв'ю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круглий стіл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екскурсія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казка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телефонна розмова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сюжетна рольова гра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репортаж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телеміст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прес-конференція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заочна подорож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вистава</a:t>
            </a:r>
          </a:p>
          <a:p>
            <a:pPr marL="285750" indent="-285750">
              <a:buFontTx/>
              <a:buChar char="-"/>
            </a:pPr>
            <a:endParaRPr lang="uk-UA" dirty="0" smtClean="0"/>
          </a:p>
          <a:p>
            <a:pPr marL="285750" indent="-285750">
              <a:buFontTx/>
              <a:buChar char="-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035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1012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Методичні прийоми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30816"/>
            <a:ext cx="835292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uk-UA" sz="2400" b="1" dirty="0">
                <a:latin typeface="Times New Roman"/>
                <a:ea typeface="Calibri"/>
                <a:cs typeface="Times New Roman"/>
              </a:rPr>
              <a:t>спілкування в межах певного контексту чи ситуації (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contextualized practice</a:t>
            </a:r>
            <a:r>
              <a:rPr lang="uk-UA" sz="2400" b="1" dirty="0">
                <a:latin typeface="Times New Roman"/>
                <a:ea typeface="Calibri"/>
                <a:cs typeface="Times New Roman"/>
              </a:rPr>
              <a:t>);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uk-UA" sz="2400" b="1" dirty="0">
                <a:latin typeface="Times New Roman"/>
                <a:ea typeface="Calibri"/>
                <a:cs typeface="Times New Roman"/>
              </a:rPr>
              <a:t>складання діалогу з розрізнених реплік (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jumbled dialogues</a:t>
            </a:r>
            <a:r>
              <a:rPr lang="uk-UA" sz="2400" b="1" dirty="0">
                <a:latin typeface="Times New Roman"/>
                <a:ea typeface="Calibri"/>
                <a:cs typeface="Times New Roman"/>
              </a:rPr>
              <a:t>);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uk-UA" sz="2400" b="1" dirty="0">
                <a:latin typeface="Times New Roman"/>
                <a:ea typeface="Calibri"/>
                <a:cs typeface="Times New Roman"/>
              </a:rPr>
              <a:t>наповнення й завершення діалогу (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dialogue completion</a:t>
            </a:r>
            <a:r>
              <a:rPr lang="uk-UA" sz="2400" b="1" dirty="0">
                <a:latin typeface="Times New Roman"/>
                <a:ea typeface="Calibri"/>
                <a:cs typeface="Times New Roman"/>
              </a:rPr>
              <a:t>);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uk-UA" sz="2400" b="1" dirty="0">
                <a:latin typeface="Times New Roman"/>
                <a:ea typeface="Calibri"/>
                <a:cs typeface="Times New Roman"/>
              </a:rPr>
              <a:t>складання діалогу «крок за кроком» (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discourse chains</a:t>
            </a:r>
            <a:r>
              <a:rPr lang="uk-UA" sz="2400" b="1" dirty="0">
                <a:latin typeface="Times New Roman"/>
                <a:ea typeface="Calibri"/>
                <a:cs typeface="Times New Roman"/>
              </a:rPr>
              <a:t>);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uk-UA" sz="2400" b="1" dirty="0">
                <a:latin typeface="Times New Roman"/>
                <a:ea typeface="Calibri"/>
                <a:cs typeface="Times New Roman"/>
              </a:rPr>
              <a:t>складання діалогу з опорними сигналами (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cues dialogues</a:t>
            </a:r>
            <a:r>
              <a:rPr lang="uk-UA" sz="2400" b="1" dirty="0">
                <a:latin typeface="Times New Roman"/>
                <a:ea typeface="Calibri"/>
                <a:cs typeface="Times New Roman"/>
              </a:rPr>
              <a:t>);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uk-UA" sz="2400" b="1" dirty="0">
                <a:latin typeface="Times New Roman"/>
                <a:ea typeface="Calibri"/>
                <a:cs typeface="Times New Roman"/>
              </a:rPr>
              <a:t>письмове складання діалогів.</a:t>
            </a:r>
            <a:endParaRPr lang="uk-UA" sz="2400" b="1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212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Критерії ефективності:</a:t>
            </a:r>
            <a:endParaRPr lang="uk-UA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36912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prstClr val="black"/>
                </a:solidFill>
                <a:ea typeface="Calibri"/>
                <a:cs typeface="Times New Roman"/>
              </a:rPr>
              <a:t>   Рольову </a:t>
            </a:r>
            <a: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  <a:t>гру можна розглядати як універсальну форму організації спілкування на уроці. Вона </a:t>
            </a:r>
            <a:r>
              <a:rPr lang="uk-UA" dirty="0" smtClean="0">
                <a:solidFill>
                  <a:prstClr val="black"/>
                </a:solidFill>
                <a:ea typeface="Calibri"/>
                <a:cs typeface="Times New Roman"/>
              </a:rPr>
              <a:t>має великі навчальні можливості.</a:t>
            </a:r>
            <a: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b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  <a:t>1. Рольову гру можна розцінювати як </a:t>
            </a:r>
            <a:r>
              <a:rPr lang="uk-UA" dirty="0" smtClean="0">
                <a:solidFill>
                  <a:prstClr val="black"/>
                </a:solidFill>
                <a:ea typeface="Calibri"/>
                <a:cs typeface="Times New Roman"/>
              </a:rPr>
              <a:t>найточнішу </a:t>
            </a:r>
            <a: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  <a:t>модель спілкування, бо вона наслідує </a:t>
            </a:r>
            <a:r>
              <a:rPr lang="uk-UA" dirty="0" smtClean="0">
                <a:solidFill>
                  <a:prstClr val="black"/>
                </a:solidFill>
                <a:ea typeface="Calibri"/>
                <a:cs typeface="Times New Roman"/>
              </a:rPr>
              <a:t>дійсність </a:t>
            </a:r>
            <a: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  <a:t>в найбільш істотних рисах.</a:t>
            </a:r>
            <a:b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  <a:t>2. Рольова гра сприяє створенню сприятливого психологічного клімату на уроці.</a:t>
            </a:r>
            <a:b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  <a:t>3. Рольова гра має більші можливості мотиваційно - спонукального плану.</a:t>
            </a:r>
            <a:b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  <a:t>4. Рольова гра сприяє розширенню асоціативної бази при засвоєнні мовного матеріалу. </a:t>
            </a:r>
            <a:b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  <a:t>5. Рольова гра дає можливість використовувати наявні знання, досвід, навички спілкування в різних ситуаціях.</a:t>
            </a:r>
            <a:b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  <a:t>6. Рольова гра </a:t>
            </a:r>
            <a:r>
              <a:rPr lang="uk-UA" dirty="0" smtClean="0">
                <a:solidFill>
                  <a:prstClr val="black"/>
                </a:solidFill>
                <a:ea typeface="Calibri"/>
                <a:cs typeface="Times New Roman"/>
              </a:rPr>
              <a:t>забезпечує </a:t>
            </a:r>
            <a: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  <a:t>посилення особистісної причетності до усього, що відбувається.</a:t>
            </a:r>
            <a:b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  <a:t>7. Рольова гра сприяє формуванню навчального співробітництва і партнерства.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28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00B050"/>
                </a:solidFill>
              </a:rPr>
              <a:t>Результат застосування</a:t>
            </a:r>
            <a:endParaRPr lang="uk-UA" sz="54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855134"/>
              </p:ext>
            </p:extLst>
          </p:nvPr>
        </p:nvGraphicFramePr>
        <p:xfrm>
          <a:off x="1187624" y="1340768"/>
          <a:ext cx="7571184" cy="39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16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763" y="188640"/>
            <a:ext cx="5296525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Висновки: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184026"/>
            <a:ext cx="4572000" cy="41713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    Рольова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гра – могутній фактор психологічної адаптації дитини в новому мовному просторі, що може вирішити проблему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природного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впровадження іноземної мови у світ дитини.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   Учні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зазвичай краще запам'ятовують те, що їм було приємно робити. Тому ігри дозволяють запам'ятовувати глибоко і надовго.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    Ігри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роблять процес навчання, часом важким і виснажливим, але веселим, а це підсилює мотивацію до навчання.</a:t>
            </a:r>
            <a:endParaRPr lang="uk-UA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103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5112568" cy="4824535"/>
          </a:xfrm>
        </p:spPr>
        <p:txBody>
          <a:bodyPr>
            <a:normAutofit fontScale="32500" lnSpcReduction="20000"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uk-UA" b="1" i="1" dirty="0" smtClean="0">
                <a:latin typeface="Times New Roman"/>
                <a:ea typeface="Calibri"/>
                <a:cs typeface="Times New Roman"/>
              </a:rPr>
              <a:t>                                   Список </a:t>
            </a:r>
            <a:r>
              <a:rPr lang="uk-UA" b="1" i="1" dirty="0">
                <a:latin typeface="Times New Roman"/>
                <a:ea typeface="Calibri"/>
                <a:cs typeface="Times New Roman"/>
              </a:rPr>
              <a:t>використаних джерел:</a:t>
            </a:r>
            <a:endParaRPr lang="uk-UA" dirty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uk-UA" dirty="0">
                <a:latin typeface="Times New Roman"/>
                <a:ea typeface="Calibri"/>
                <a:cs typeface="Times New Roman"/>
              </a:rPr>
              <a:t>Ушинський К.Д. Людина як предмет виховання. Вибр. пед твори: У 2-х т. – Т.1. - К.: Просвіта, 1957. – 406 с.</a:t>
            </a: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uk-UA" dirty="0">
                <a:latin typeface="Times New Roman"/>
                <a:ea typeface="Calibri"/>
                <a:cs typeface="Times New Roman"/>
              </a:rPr>
              <a:t>Яніна В.М.Навчаємо спілкуватись іноземною мовою через рольові ігри і драматизації. \\ Іноземні мови.</a:t>
            </a:r>
            <a:r>
              <a:rPr lang="uk-UA" dirty="0">
                <a:latin typeface="Times New Roman"/>
                <a:ea typeface="Calibri"/>
                <a:cs typeface="Times New Roman"/>
                <a:sym typeface="Symbol"/>
              </a:rPr>
              <a:t></a:t>
            </a:r>
            <a:r>
              <a:rPr lang="uk-UA" dirty="0">
                <a:latin typeface="Times New Roman"/>
                <a:ea typeface="Calibri"/>
                <a:cs typeface="Times New Roman"/>
              </a:rPr>
              <a:t>2003.</a:t>
            </a:r>
            <a:r>
              <a:rPr lang="uk-UA" dirty="0">
                <a:latin typeface="Times New Roman"/>
                <a:ea typeface="Calibri"/>
                <a:cs typeface="Times New Roman"/>
                <a:sym typeface="Symbol"/>
              </a:rPr>
              <a:t></a:t>
            </a:r>
            <a:r>
              <a:rPr lang="uk-UA" dirty="0">
                <a:latin typeface="Times New Roman"/>
                <a:ea typeface="Calibri"/>
                <a:cs typeface="Times New Roman"/>
              </a:rPr>
              <a:t>№3.</a:t>
            </a:r>
            <a:r>
              <a:rPr lang="uk-UA" dirty="0">
                <a:latin typeface="Times New Roman"/>
                <a:ea typeface="Calibri"/>
                <a:cs typeface="Times New Roman"/>
                <a:sym typeface="Symbol"/>
              </a:rPr>
              <a:t>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С.17-18.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uk-UA" dirty="0">
                <a:latin typeface="Times New Roman"/>
                <a:ea typeface="Calibri"/>
                <a:cs typeface="Times New Roman"/>
              </a:rPr>
              <a:t>Ариян М.А.    Варіанти    ситуативних    ролей    для   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середньої 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школи // Іноземні мови в школі.-1986.-№6.-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С.17-20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uk-UA" dirty="0">
                <a:latin typeface="Times New Roman"/>
                <a:ea typeface="Calibri"/>
                <a:cs typeface="Times New Roman"/>
              </a:rPr>
              <a:t>Бочарова Л.Н.  Ігри на  уроках   англійської  мови  на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 початковій  і середній ступені  навчання //  Іноземні  мови в школі .- 1996.- № 3. –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С.50-55</a:t>
            </a: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Гашкова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В.П. Рольові ігри і завдання  на  уроці   англійської  мови   IV класі // Іноземні мови в школі.- 1986.-№5.-С.53-56</a:t>
            </a: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uk-UA" dirty="0">
                <a:latin typeface="Times New Roman"/>
                <a:ea typeface="Calibri"/>
                <a:cs typeface="Times New Roman"/>
              </a:rPr>
              <a:t>Дворжецька  М.П.,  Павлюк  М.В.   Навчання   спонтанного  англійського ділового   мовлення  за  допомогою  рольової  гри  в  старших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класах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середньої школи //  Методика  викладання   іноземних   мов:  Науково-методичний  збірник . Вип.20.- К.: Освіта, 1992.- С.40-45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uk-UA" dirty="0">
                <a:latin typeface="Times New Roman"/>
                <a:ea typeface="Calibri"/>
                <a:cs typeface="Times New Roman"/>
              </a:rPr>
              <a:t>Лобанова В.  Рольова гра  на заняттях з  англійської  мови. // 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Рідна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школа.- 2002.- №10.- С.51-52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uk-UA" dirty="0">
                <a:latin typeface="Times New Roman"/>
                <a:ea typeface="Calibri"/>
                <a:cs typeface="Times New Roman"/>
              </a:rPr>
              <a:t>Манилова Н.Я.  Гра на  уроці  </a:t>
            </a:r>
            <a:r>
              <a:rPr lang="uk-UA" sz="2800" dirty="0">
                <a:latin typeface="Times New Roman"/>
                <a:ea typeface="Calibri"/>
                <a:cs typeface="Times New Roman"/>
              </a:rPr>
              <a:t>англійської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 мови:  З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досвіду роботи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школи.//  Іноземні мови в школі.- 1997.- № 1.- С.25-26</a:t>
            </a: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uk-UA" dirty="0">
                <a:latin typeface="Times New Roman"/>
                <a:ea typeface="Calibri"/>
                <a:cs typeface="Times New Roman"/>
              </a:rPr>
              <a:t>Мильруд Р.П. Організація рольової гри на  уроці   // Іноземні  мови  в школі.-1987.-№3.-С.8-13</a:t>
            </a: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uk-UA" dirty="0">
                <a:latin typeface="Times New Roman"/>
                <a:ea typeface="Calibri"/>
                <a:cs typeface="Times New Roman"/>
              </a:rPr>
              <a:t>Носаченко І.  Системний  підхід   до  використання  рольових   ігор  у навчанні // Неперервна професійна освіта: Теорія і практика.-2002.-№2.- С.107-111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uk-UA" dirty="0">
                <a:latin typeface="Times New Roman"/>
                <a:ea typeface="Calibri"/>
                <a:cs typeface="Times New Roman"/>
              </a:rPr>
              <a:t>Цетлин В.С. Реальні ситуації  спілкування  на  уроці // Іноземні  мови в  школі.- 2000.-№ 3.- С.24-26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409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5205" y="217919"/>
            <a:ext cx="4572000" cy="39149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i="1" dirty="0" smtClean="0">
                <a:effectLst/>
                <a:latin typeface="Times New Roman"/>
                <a:ea typeface="Calibri"/>
                <a:cs typeface="Calibri"/>
              </a:rPr>
              <a:t>Прізвище, ім’я та по батькові: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/>
                <a:ea typeface="Calibri"/>
                <a:cs typeface="Calibri"/>
              </a:rPr>
              <a:t> </a:t>
            </a:r>
            <a:r>
              <a:rPr lang="uk-UA" b="1" u="sng" dirty="0" smtClean="0">
                <a:effectLst/>
                <a:latin typeface="Times New Roman"/>
                <a:ea typeface="Calibri"/>
                <a:cs typeface="Calibri"/>
              </a:rPr>
              <a:t>Дзюба Жанна Володимирівна</a:t>
            </a:r>
            <a:endParaRPr lang="ru-RU" dirty="0" smtClean="0">
              <a:effectLst/>
              <a:latin typeface="Times New Roman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i="1" dirty="0" smtClean="0">
                <a:effectLst/>
                <a:latin typeface="Times New Roman"/>
                <a:ea typeface="Calibri"/>
                <a:cs typeface="Calibri"/>
              </a:rPr>
              <a:t>Дата народження:</a:t>
            </a:r>
            <a:r>
              <a:rPr lang="uk-UA" dirty="0" smtClean="0">
                <a:effectLst/>
                <a:latin typeface="Times New Roman"/>
                <a:ea typeface="Calibri"/>
                <a:cs typeface="Calibri"/>
              </a:rPr>
              <a:t>  </a:t>
            </a:r>
            <a:r>
              <a:rPr lang="uk-UA" b="1" u="sng" dirty="0" smtClean="0">
                <a:effectLst/>
                <a:latin typeface="Times New Roman"/>
                <a:ea typeface="Calibri"/>
                <a:cs typeface="Calibri"/>
              </a:rPr>
              <a:t>23 лютого 1971 року</a:t>
            </a:r>
            <a:endParaRPr lang="ru-RU" dirty="0" smtClean="0">
              <a:effectLst/>
              <a:latin typeface="Times New Roman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i="1" dirty="0" smtClean="0">
                <a:effectLst/>
                <a:latin typeface="Times New Roman"/>
                <a:ea typeface="Calibri"/>
                <a:cs typeface="Calibri"/>
              </a:rPr>
              <a:t>Місце народження:</a:t>
            </a:r>
            <a:r>
              <a:rPr lang="uk-UA" dirty="0" smtClean="0">
                <a:effectLst/>
                <a:latin typeface="Times New Roman"/>
                <a:ea typeface="Calibri"/>
                <a:cs typeface="Calibri"/>
              </a:rPr>
              <a:t> </a:t>
            </a:r>
            <a:r>
              <a:rPr lang="uk-UA" b="1" u="sng" dirty="0" smtClean="0">
                <a:effectLst/>
                <a:latin typeface="Times New Roman"/>
                <a:ea typeface="Calibri"/>
                <a:cs typeface="Calibri"/>
              </a:rPr>
              <a:t>с.Надлак, Новоархангельського району, Кіровоградської області</a:t>
            </a:r>
            <a:endParaRPr lang="ru-RU" dirty="0" smtClean="0">
              <a:effectLst/>
              <a:latin typeface="Times New Roman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i="1" dirty="0" smtClean="0">
                <a:effectLst/>
                <a:latin typeface="Times New Roman"/>
                <a:ea typeface="Calibri"/>
                <a:cs typeface="Calibri"/>
              </a:rPr>
              <a:t>Вища освіта:  </a:t>
            </a:r>
            <a:r>
              <a:rPr lang="uk-UA" b="1" i="1" u="sng" dirty="0" smtClean="0">
                <a:effectLst/>
                <a:latin typeface="Times New Roman"/>
                <a:ea typeface="Calibri"/>
                <a:cs typeface="Calibri"/>
              </a:rPr>
              <a:t>КНЛУ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i="1" dirty="0" smtClean="0">
                <a:effectLst/>
                <a:latin typeface="Times New Roman"/>
                <a:ea typeface="Calibri"/>
                <a:cs typeface="Calibri"/>
              </a:rPr>
              <a:t>Спеціальність:</a:t>
            </a:r>
            <a:r>
              <a:rPr lang="uk-UA" dirty="0" smtClean="0">
                <a:effectLst/>
                <a:latin typeface="Times New Roman"/>
                <a:ea typeface="Calibri"/>
                <a:cs typeface="Calibri"/>
              </a:rPr>
              <a:t> </a:t>
            </a:r>
            <a:r>
              <a:rPr lang="uk-UA" b="1" u="sng" dirty="0" smtClean="0">
                <a:effectLst/>
                <a:latin typeface="Times New Roman"/>
                <a:ea typeface="Calibri"/>
                <a:cs typeface="Calibri"/>
              </a:rPr>
              <a:t>вчитель англійської мови    </a:t>
            </a:r>
            <a:r>
              <a:rPr lang="uk-UA" i="1" dirty="0" smtClean="0">
                <a:solidFill>
                  <a:prstClr val="black"/>
                </a:solidFill>
                <a:latin typeface="Times New Roman"/>
                <a:ea typeface="Calibri"/>
                <a:cs typeface="Calibri"/>
              </a:rPr>
              <a:t>Місце </a:t>
            </a:r>
            <a:r>
              <a:rPr lang="uk-UA" i="1" dirty="0">
                <a:solidFill>
                  <a:prstClr val="black"/>
                </a:solidFill>
                <a:latin typeface="Times New Roman"/>
                <a:ea typeface="Calibri"/>
                <a:cs typeface="Calibri"/>
              </a:rPr>
              <a:t>роботи:</a:t>
            </a:r>
            <a:r>
              <a:rPr lang="uk-UA" dirty="0">
                <a:solidFill>
                  <a:prstClr val="black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uk-UA" b="1" u="sng" dirty="0">
                <a:solidFill>
                  <a:prstClr val="black"/>
                </a:solidFill>
                <a:latin typeface="Times New Roman"/>
                <a:ea typeface="Calibri"/>
                <a:cs typeface="Calibri"/>
              </a:rPr>
              <a:t>Надлацька ЗШ І-ІІІ ст.</a:t>
            </a:r>
            <a:endParaRPr lang="ru-RU" dirty="0">
              <a:solidFill>
                <a:prstClr val="black"/>
              </a:solidFill>
              <a:latin typeface="Times New Roman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i="1" dirty="0" smtClean="0">
                <a:effectLst/>
                <a:latin typeface="Times New Roman"/>
                <a:ea typeface="Calibri"/>
                <a:cs typeface="Calibri"/>
              </a:rPr>
              <a:t>Кваліфікаційна категорія:</a:t>
            </a:r>
            <a:r>
              <a:rPr lang="uk-UA" dirty="0" smtClean="0">
                <a:effectLst/>
                <a:latin typeface="Times New Roman"/>
                <a:ea typeface="Calibri"/>
                <a:cs typeface="Calibri"/>
              </a:rPr>
              <a:t> </a:t>
            </a:r>
            <a:r>
              <a:rPr lang="uk-UA" b="1" u="sng" dirty="0" smtClean="0">
                <a:effectLst/>
                <a:latin typeface="Times New Roman"/>
                <a:ea typeface="Calibri"/>
                <a:cs typeface="Calibri"/>
              </a:rPr>
              <a:t>вища</a:t>
            </a:r>
            <a:endParaRPr lang="ru-RU" dirty="0" smtClean="0">
              <a:effectLst/>
              <a:latin typeface="Times New Roman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i="1" dirty="0" smtClean="0">
                <a:effectLst/>
                <a:latin typeface="Times New Roman"/>
                <a:ea typeface="Calibri"/>
                <a:cs typeface="Calibri"/>
              </a:rPr>
              <a:t>Звання: </a:t>
            </a:r>
            <a:r>
              <a:rPr lang="uk-UA" b="1" u="sng" dirty="0" smtClean="0">
                <a:effectLst/>
                <a:latin typeface="Times New Roman"/>
                <a:ea typeface="Calibri"/>
                <a:cs typeface="Calibri"/>
              </a:rPr>
              <a:t>«Старший вчитель»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i="1" dirty="0" smtClean="0">
                <a:effectLst/>
                <a:latin typeface="Times New Roman"/>
                <a:ea typeface="Calibri"/>
                <a:cs typeface="Calibri"/>
              </a:rPr>
              <a:t>Загальний педагогічний стаж:</a:t>
            </a:r>
            <a:r>
              <a:rPr lang="uk-UA" dirty="0" smtClean="0">
                <a:effectLst/>
                <a:latin typeface="Times New Roman"/>
                <a:ea typeface="Calibri"/>
                <a:cs typeface="Calibri"/>
              </a:rPr>
              <a:t> </a:t>
            </a:r>
            <a:r>
              <a:rPr lang="uk-UA" b="1" u="sng" dirty="0" smtClean="0">
                <a:effectLst/>
                <a:latin typeface="Times New Roman"/>
                <a:ea typeface="Calibri"/>
                <a:cs typeface="Calibri"/>
              </a:rPr>
              <a:t>27 років</a:t>
            </a:r>
            <a:endParaRPr lang="ru-RU" dirty="0">
              <a:effectLst/>
              <a:latin typeface="Times New Roman"/>
              <a:ea typeface="Calibri"/>
              <a:cs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875454" cy="417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60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498687">
            <a:off x="1271349" y="1077742"/>
            <a:ext cx="2584839" cy="36933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spc="50" dirty="0" smtClean="0">
                <a:latin typeface="Times New Roman"/>
                <a:ea typeface="Times New Roman"/>
              </a:rPr>
              <a:t>   </a:t>
            </a:r>
            <a:r>
              <a:rPr lang="uk-UA" b="1" spc="50" dirty="0" smtClean="0">
                <a:latin typeface="Times New Roman"/>
                <a:ea typeface="Times New Roman"/>
              </a:rPr>
              <a:t>Учитель</a:t>
            </a:r>
            <a:r>
              <a:rPr lang="uk-UA" b="1" spc="50" dirty="0">
                <a:latin typeface="Times New Roman"/>
                <a:ea typeface="Times New Roman"/>
              </a:rPr>
              <a:t>, який хоче мати високі результати навчання, повинен знати стилі пізнання своїх учнів, покладати це </a:t>
            </a:r>
            <a:endParaRPr lang="uk-UA" b="1" spc="50" dirty="0" smtClean="0">
              <a:latin typeface="Times New Roman"/>
              <a:ea typeface="Times New Roman"/>
            </a:endParaRPr>
          </a:p>
          <a:p>
            <a:r>
              <a:rPr lang="uk-UA" b="1" spc="50" dirty="0" smtClean="0">
                <a:latin typeface="Times New Roman"/>
                <a:ea typeface="Times New Roman"/>
              </a:rPr>
              <a:t>в </a:t>
            </a:r>
            <a:r>
              <a:rPr lang="uk-UA" b="1" spc="50" dirty="0">
                <a:latin typeface="Times New Roman"/>
                <a:ea typeface="Times New Roman"/>
              </a:rPr>
              <a:t>основу організації спільної діяльності педагога і школярів на уроці. </a:t>
            </a:r>
            <a:r>
              <a:rPr lang="uk-UA" b="1" spc="50" dirty="0" smtClean="0">
                <a:latin typeface="Times New Roman"/>
                <a:ea typeface="Times New Roman"/>
              </a:rPr>
              <a:t>     </a:t>
            </a:r>
          </a:p>
          <a:p>
            <a:r>
              <a:rPr lang="uk-UA" b="1" spc="50" dirty="0">
                <a:latin typeface="Times New Roman"/>
                <a:ea typeface="Times New Roman"/>
              </a:rPr>
              <a:t> </a:t>
            </a:r>
            <a:r>
              <a:rPr lang="uk-UA" b="1" spc="50" dirty="0" smtClean="0">
                <a:latin typeface="Times New Roman"/>
                <a:ea typeface="Times New Roman"/>
              </a:rPr>
              <a:t>                       В.Сухомлинський</a:t>
            </a:r>
            <a:endParaRPr lang="uk-U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478">
            <a:off x="4741575" y="845694"/>
            <a:ext cx="2213318" cy="2644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u="sng" dirty="0" smtClean="0">
                <a:solidFill>
                  <a:srgbClr val="FF0000"/>
                </a:solidFill>
              </a:rPr>
              <a:t>Моє педагогічне кредо</a:t>
            </a:r>
            <a:endParaRPr lang="ru-RU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0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848872" cy="936104"/>
          </a:xfrm>
        </p:spPr>
        <p:txBody>
          <a:bodyPr>
            <a:normAutofit/>
          </a:bodyPr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Досвід роботи на тему: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7560840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«Використання рольових ігор </a:t>
            </a:r>
          </a:p>
          <a:p>
            <a:pPr marL="0" indent="0" algn="ctr">
              <a:buNone/>
            </a:pPr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 метою підвищення мотивації до навчальної діяльності»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38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-99392"/>
            <a:ext cx="8208912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АКТУАЛЬНІСТЬ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педагогічної проблеми що </a:t>
            </a:r>
            <a:r>
              <a:rPr lang="ru-RU" sz="32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вирішується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73775712"/>
              </p:ext>
            </p:extLst>
          </p:nvPr>
        </p:nvGraphicFramePr>
        <p:xfrm>
          <a:off x="1187624" y="1562601"/>
          <a:ext cx="6840760" cy="431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6840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Основна ідея проблеми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753265" y="803151"/>
            <a:ext cx="6552728" cy="1498419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розвиток комунікативної компетентності учнів</a:t>
            </a:r>
            <a:endParaRPr lang="uk-UA" sz="3200" b="1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174950" y="2276872"/>
            <a:ext cx="6264696" cy="144016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занурення їх у різноманітні ситуації, близькі до життєвих реалій</a:t>
            </a:r>
            <a:endParaRPr lang="uk-UA" sz="2800" b="1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899592" y="3573016"/>
            <a:ext cx="5256584" cy="208823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активізація навичок усного мовлення для автентичного спілкування з носіями мови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5160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412776"/>
            <a:ext cx="8280920" cy="51706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sz="2200" b="1" dirty="0" smtClean="0"/>
              <a:t>Успіх </a:t>
            </a:r>
            <a:r>
              <a:rPr lang="uk-UA" sz="2200" b="1" dirty="0"/>
              <a:t>будь-якої стратегії навчання усного мовлення залежить від того, яка тематика цікавить учнів, про що вони читають, що слухають</a:t>
            </a:r>
            <a:r>
              <a:rPr lang="uk-UA" sz="2200" b="1" dirty="0" smtClean="0"/>
              <a:t>, спостерігають</a:t>
            </a:r>
            <a:r>
              <a:rPr lang="uk-UA" sz="2200" b="1" dirty="0"/>
              <a:t>, про що бажають говорити,тобто </a:t>
            </a:r>
            <a:r>
              <a:rPr lang="uk-UA" sz="2200" b="1" dirty="0" smtClean="0"/>
              <a:t>важлива зацікавленість</a:t>
            </a:r>
            <a:r>
              <a:rPr lang="uk-UA" sz="2200" b="1" dirty="0"/>
              <a:t> </a:t>
            </a:r>
            <a:r>
              <a:rPr lang="uk-UA" sz="2200" b="1" dirty="0" smtClean="0"/>
              <a:t>  </a:t>
            </a:r>
            <a:r>
              <a:rPr lang="uk-UA" sz="2200" b="1" dirty="0"/>
              <a:t>учнів.</a:t>
            </a:r>
          </a:p>
          <a:p>
            <a:r>
              <a:rPr lang="uk-UA" sz="2200" b="1" dirty="0"/>
              <a:t>    Протягом всього періоду педагогічної діяльності я  удосконалюю </a:t>
            </a:r>
            <a:r>
              <a:rPr lang="uk-UA" sz="2200" b="1" dirty="0" smtClean="0"/>
              <a:t>свій стиль </a:t>
            </a:r>
            <a:r>
              <a:rPr lang="uk-UA" sz="2200" b="1" dirty="0"/>
              <a:t>роботи, форми і методи викладання іноземної мови у школі.</a:t>
            </a:r>
          </a:p>
          <a:p>
            <a:r>
              <a:rPr lang="uk-UA" sz="2200" b="1" dirty="0" smtClean="0"/>
              <a:t>    В </a:t>
            </a:r>
            <a:r>
              <a:rPr lang="uk-UA" sz="2200" b="1" dirty="0"/>
              <a:t>своїй роботі застосовую репродуктивні методи навчання, хорові, групові, парні, індивідуальні, а також комбіновані форми роботи, </a:t>
            </a:r>
            <a:r>
              <a:rPr lang="uk-UA" sz="2200" b="1" dirty="0" smtClean="0"/>
              <a:t>досягаючи </a:t>
            </a:r>
            <a:r>
              <a:rPr lang="uk-UA" sz="2200" b="1" dirty="0"/>
              <a:t>формування мовних умінь і навичок усіма учасниками спілкування.</a:t>
            </a:r>
          </a:p>
          <a:p>
            <a:r>
              <a:rPr lang="uk-UA" sz="2200" b="1" dirty="0" smtClean="0"/>
              <a:t>   Майже </a:t>
            </a:r>
            <a:r>
              <a:rPr lang="uk-UA" sz="2200" b="1" dirty="0"/>
              <a:t>на кожному уроці використовую аудіовізуальні засоби, що </a:t>
            </a:r>
            <a:r>
              <a:rPr lang="uk-UA" sz="2200" b="1" dirty="0" smtClean="0"/>
              <a:t>сприяють </a:t>
            </a:r>
            <a:r>
              <a:rPr lang="uk-UA" sz="2200" b="1" dirty="0"/>
              <a:t>активізації і легкості засвоєння навчального матеріалу, зняттю </a:t>
            </a:r>
            <a:r>
              <a:rPr lang="uk-UA" sz="2200" b="1" dirty="0" smtClean="0"/>
              <a:t>втоми </a:t>
            </a:r>
            <a:r>
              <a:rPr lang="uk-UA" sz="2200" b="1" dirty="0"/>
              <a:t>учнів, </a:t>
            </a:r>
            <a:r>
              <a:rPr lang="uk-UA" sz="2200" b="1" dirty="0" smtClean="0"/>
              <a:t>глибокому проникненню </a:t>
            </a:r>
            <a:r>
              <a:rPr lang="uk-UA" sz="2200" b="1" dirty="0"/>
              <a:t>в сутність навчального процесу. </a:t>
            </a:r>
          </a:p>
        </p:txBody>
      </p:sp>
    </p:spTree>
    <p:extLst>
      <p:ext uri="{BB962C8B-B14F-4D97-AF65-F5344CB8AC3E}">
        <p14:creationId xmlns:p14="http://schemas.microsoft.com/office/powerpoint/2010/main" val="215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556792"/>
            <a:ext cx="6984776" cy="38164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     </a:t>
            </a:r>
            <a:r>
              <a:rPr lang="uk-UA" sz="2200" b="1" dirty="0" smtClean="0"/>
              <a:t>В </a:t>
            </a:r>
            <a:r>
              <a:rPr lang="uk-UA" sz="2200" b="1" dirty="0"/>
              <a:t>своїй роботі використовую власноруч зроблену наочність, роздатковий матеріал.  Продумую тип,структуру уроку, чітко визначаю його навчальну, виховну та розвиваючу мету. </a:t>
            </a:r>
            <a:endParaRPr lang="uk-UA" sz="2200" b="1" dirty="0" smtClean="0"/>
          </a:p>
          <a:p>
            <a:r>
              <a:rPr lang="uk-UA" sz="2200" b="1" dirty="0"/>
              <a:t> </a:t>
            </a:r>
            <a:r>
              <a:rPr lang="uk-UA" sz="2200" b="1" dirty="0" smtClean="0"/>
              <a:t>    Намагаюся </a:t>
            </a:r>
            <a:r>
              <a:rPr lang="uk-UA" sz="2200" b="1" dirty="0"/>
              <a:t>вдало здійснювати  мотивацію навчальної діяльності учнів,щоб викликати інтерес  до предмету та до навчання, створювати доброзичливу атмосферу співпраці. Спілкуючись один з одним іноземною мовою, учні вчаться бути демократичними, думати критично та приймати </a:t>
            </a:r>
            <a:r>
              <a:rPr lang="uk-UA" sz="2200" b="1" dirty="0" smtClean="0"/>
              <a:t>правильні життєві рішення.</a:t>
            </a:r>
          </a:p>
        </p:txBody>
      </p:sp>
    </p:spTree>
    <p:extLst>
      <p:ext uri="{BB962C8B-B14F-4D97-AF65-F5344CB8AC3E}">
        <p14:creationId xmlns:p14="http://schemas.microsoft.com/office/powerpoint/2010/main" val="23623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12845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           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На уроці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рольова гра виконує такі функції:</a:t>
            </a:r>
          </a:p>
          <a:p>
            <a:r>
              <a:rPr lang="uk-UA" sz="2400" dirty="0" smtClean="0"/>
              <a:t>- </a:t>
            </a:r>
            <a:r>
              <a:rPr lang="uk-UA" sz="2400" b="1" dirty="0" smtClean="0"/>
              <a:t>розважальну</a:t>
            </a:r>
            <a:r>
              <a:rPr lang="uk-UA" sz="2400" dirty="0" smtClean="0"/>
              <a:t> </a:t>
            </a:r>
            <a:r>
              <a:rPr lang="uk-UA" sz="2400" dirty="0"/>
              <a:t>(це основна функція гри - розважити, надихнути, викликати інтерес);</a:t>
            </a:r>
          </a:p>
          <a:p>
            <a:r>
              <a:rPr lang="uk-UA" sz="2400" dirty="0" smtClean="0"/>
              <a:t>- </a:t>
            </a:r>
            <a:r>
              <a:rPr lang="uk-UA" sz="2400" b="1" dirty="0" smtClean="0"/>
              <a:t>комунікативну</a:t>
            </a:r>
            <a:r>
              <a:rPr lang="uk-UA" sz="2400" dirty="0" smtClean="0"/>
              <a:t> </a:t>
            </a:r>
            <a:r>
              <a:rPr lang="uk-UA" sz="2400" dirty="0"/>
              <a:t>(опанування діалектикою спілкування, самореалізація в грі);</a:t>
            </a:r>
          </a:p>
          <a:p>
            <a:r>
              <a:rPr lang="uk-UA" sz="2400" dirty="0" smtClean="0"/>
              <a:t>- </a:t>
            </a:r>
            <a:r>
              <a:rPr lang="uk-UA" sz="2400" b="1" dirty="0" smtClean="0"/>
              <a:t>терапевтичну</a:t>
            </a:r>
            <a:r>
              <a:rPr lang="uk-UA" sz="2400" dirty="0" smtClean="0"/>
              <a:t> </a:t>
            </a:r>
            <a:r>
              <a:rPr lang="uk-UA" sz="2400" dirty="0"/>
              <a:t>(подолання різних труднощів, які виникають в інших видах життєдіяльності);</a:t>
            </a:r>
          </a:p>
          <a:p>
            <a:r>
              <a:rPr lang="uk-UA" sz="2400" dirty="0" smtClean="0"/>
              <a:t>- </a:t>
            </a:r>
            <a:r>
              <a:rPr lang="uk-UA" sz="2400" b="1" dirty="0" smtClean="0"/>
              <a:t>діагностичну</a:t>
            </a:r>
            <a:r>
              <a:rPr lang="uk-UA" sz="2400" dirty="0" smtClean="0"/>
              <a:t> </a:t>
            </a:r>
            <a:r>
              <a:rPr lang="uk-UA" sz="2400" dirty="0"/>
              <a:t>(виявлення відхилень від нормативної поведінки, самопізнання в процесі гри);</a:t>
            </a:r>
          </a:p>
          <a:p>
            <a:r>
              <a:rPr lang="uk-UA" sz="2400" dirty="0" smtClean="0"/>
              <a:t>- </a:t>
            </a:r>
            <a:r>
              <a:rPr lang="uk-UA" sz="2400" b="1" dirty="0" smtClean="0"/>
              <a:t>корекційну</a:t>
            </a:r>
            <a:r>
              <a:rPr lang="uk-UA" sz="2400" dirty="0" smtClean="0"/>
              <a:t> </a:t>
            </a:r>
            <a:r>
              <a:rPr lang="uk-UA" sz="2400" dirty="0"/>
              <a:t>(внесення позитивних змін у структуру особистісних показників);</a:t>
            </a:r>
          </a:p>
          <a:p>
            <a:r>
              <a:rPr lang="uk-UA" sz="2400" dirty="0" smtClean="0"/>
              <a:t>- </a:t>
            </a:r>
            <a:r>
              <a:rPr lang="uk-UA" sz="2400" b="1" dirty="0" smtClean="0"/>
              <a:t>міжнаціональної </a:t>
            </a:r>
            <a:r>
              <a:rPr lang="uk-UA" sz="2400" b="1" dirty="0"/>
              <a:t>комунікації </a:t>
            </a:r>
            <a:r>
              <a:rPr lang="uk-UA" sz="2400" dirty="0"/>
              <a:t>(засвоєння єдиних для всіх людей соціально-культурних цінностей);</a:t>
            </a:r>
          </a:p>
          <a:p>
            <a:r>
              <a:rPr lang="uk-UA" sz="2400" dirty="0" smtClean="0"/>
              <a:t>- </a:t>
            </a:r>
            <a:r>
              <a:rPr lang="uk-UA" sz="2400" b="1" dirty="0" smtClean="0"/>
              <a:t>соціалізації</a:t>
            </a:r>
            <a:r>
              <a:rPr lang="uk-UA" sz="2400" dirty="0" smtClean="0"/>
              <a:t> </a:t>
            </a:r>
            <a:r>
              <a:rPr lang="uk-UA" sz="2400" dirty="0"/>
              <a:t>(включення в систему суспільних відносин, засвоєння </a:t>
            </a:r>
            <a:r>
              <a:rPr lang="uk-UA" sz="2400" dirty="0" smtClean="0"/>
              <a:t>   соціальних </a:t>
            </a:r>
            <a:r>
              <a:rPr lang="uk-UA" sz="2400" dirty="0"/>
              <a:t>норм) </a:t>
            </a:r>
          </a:p>
        </p:txBody>
      </p:sp>
    </p:spTree>
    <p:extLst>
      <p:ext uri="{BB962C8B-B14F-4D97-AF65-F5344CB8AC3E}">
        <p14:creationId xmlns:p14="http://schemas.microsoft.com/office/powerpoint/2010/main" val="212579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772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Вчитель року 2016</vt:lpstr>
      <vt:lpstr>Презентация PowerPoint</vt:lpstr>
      <vt:lpstr>Презентация PowerPoint</vt:lpstr>
      <vt:lpstr>Досвід роботи на тему: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 рольових ігор</vt:lpstr>
      <vt:lpstr>Методичні прийоми</vt:lpstr>
      <vt:lpstr>Критерії ефективності:</vt:lpstr>
      <vt:lpstr>Результат застосування</vt:lpstr>
      <vt:lpstr>Висновки: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Вчитель року 2015</dc:title>
  <dc:creator>Админ</dc:creator>
  <cp:lastModifiedBy>Жанна</cp:lastModifiedBy>
  <cp:revision>47</cp:revision>
  <dcterms:created xsi:type="dcterms:W3CDTF">2015-11-05T06:49:03Z</dcterms:created>
  <dcterms:modified xsi:type="dcterms:W3CDTF">2016-10-16T15:51:14Z</dcterms:modified>
</cp:coreProperties>
</file>